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4" r:id="rId4"/>
    <p:sldId id="257" r:id="rId5"/>
    <p:sldId id="258" r:id="rId6"/>
    <p:sldId id="261" r:id="rId7"/>
    <p:sldId id="265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3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5430"/>
            <a:ext cx="8915400" cy="87782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</a:t>
            </a:r>
            <a:r>
              <a:rPr lang="en-US" dirty="0" smtClean="0"/>
              <a:t>issionary Call </a:t>
            </a:r>
            <a:r>
              <a:rPr lang="mr-IN" dirty="0" smtClean="0"/>
              <a:t>…</a:t>
            </a:r>
            <a:r>
              <a:rPr lang="en-CA" dirty="0"/>
              <a:t>i</a:t>
            </a:r>
            <a:r>
              <a:rPr lang="en-CA" dirty="0" smtClean="0"/>
              <a:t>s it real?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78" y="2512442"/>
            <a:ext cx="8001000" cy="38234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" y="2251035"/>
            <a:ext cx="7718777" cy="44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5430"/>
            <a:ext cx="8915400" cy="87782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</a:t>
            </a:r>
            <a:r>
              <a:rPr lang="en-US" dirty="0" smtClean="0"/>
              <a:t>issionary Call </a:t>
            </a:r>
            <a:r>
              <a:rPr lang="mr-IN" dirty="0" smtClean="0"/>
              <a:t>…</a:t>
            </a:r>
            <a:r>
              <a:rPr lang="en-CA" dirty="0"/>
              <a:t>i</a:t>
            </a:r>
            <a:r>
              <a:rPr lang="en-CA" dirty="0" smtClean="0"/>
              <a:t>s it real?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78" y="2512442"/>
            <a:ext cx="8001000" cy="3823447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Act 13:1  Now there were in the church that was at Antioch certain prophets and teachers; as Barnabas, and Simeon that was called Niger, and Lucius of Cyrene, and </a:t>
            </a:r>
            <a:r>
              <a:rPr lang="en-CA" dirty="0" err="1">
                <a:solidFill>
                  <a:srgbClr val="000000"/>
                </a:solidFill>
              </a:rPr>
              <a:t>Manaen</a:t>
            </a:r>
            <a:r>
              <a:rPr lang="en-CA" dirty="0">
                <a:solidFill>
                  <a:srgbClr val="000000"/>
                </a:solidFill>
              </a:rPr>
              <a:t>, which had been brought up with Herod the tetrarch, and Saul.</a:t>
            </a:r>
          </a:p>
          <a:p>
            <a:r>
              <a:rPr lang="en-CA" dirty="0">
                <a:solidFill>
                  <a:srgbClr val="000000"/>
                </a:solidFill>
              </a:rPr>
              <a:t>Act 13:2  As they ministered to the Lord, and fasted, the Holy Ghost said, Separate me Barnabas and Saul for the work whereunto I have called them.</a:t>
            </a:r>
          </a:p>
          <a:p>
            <a:r>
              <a:rPr lang="en-CA" dirty="0">
                <a:solidFill>
                  <a:srgbClr val="000000"/>
                </a:solidFill>
              </a:rPr>
              <a:t>Act 13:3  And when they had fasted and prayed, and laid their hands on them, they sent them away.</a:t>
            </a:r>
          </a:p>
          <a:p>
            <a:r>
              <a:rPr lang="en-CA" dirty="0">
                <a:solidFill>
                  <a:srgbClr val="000000"/>
                </a:solidFill>
              </a:rPr>
              <a:t>Act 13:4  So they, being sent forth by the Holy Ghost, departed unto Seleucia; and from thence they sailed to Cyprus.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Missionary Call </a:t>
            </a:r>
            <a:r>
              <a:rPr lang="mr-IN" dirty="0"/>
              <a:t>…</a:t>
            </a:r>
            <a:r>
              <a:rPr lang="en-CA" dirty="0"/>
              <a:t>is it real?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What </a:t>
            </a:r>
            <a:r>
              <a:rPr lang="en-US" sz="2400" dirty="0">
                <a:solidFill>
                  <a:schemeClr val="tx1"/>
                </a:solidFill>
              </a:rPr>
              <a:t>is a missionary 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 </a:t>
            </a:r>
            <a:r>
              <a:rPr lang="en-US" sz="2000" i="1" dirty="0">
                <a:solidFill>
                  <a:srgbClr val="000000"/>
                </a:solidFill>
              </a:rPr>
              <a:t>missionary</a:t>
            </a:r>
            <a:r>
              <a:rPr lang="en-US" sz="2000" dirty="0">
                <a:solidFill>
                  <a:srgbClr val="000000"/>
                </a:solidFill>
              </a:rPr>
              <a:t> is someone whose </a:t>
            </a:r>
            <a:r>
              <a:rPr lang="en-US" sz="2000" dirty="0" smtClean="0">
                <a:solidFill>
                  <a:srgbClr val="000000"/>
                </a:solidFill>
              </a:rPr>
              <a:t>life’s calling is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smtClean="0">
                <a:solidFill>
                  <a:srgbClr val="000000"/>
                </a:solidFill>
              </a:rPr>
              <a:t>take the gospel of Christ to a different culture. 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end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2" y="2751667"/>
            <a:ext cx="3523637" cy="26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Missionary Call </a:t>
            </a:r>
            <a:r>
              <a:rPr lang="mr-IN" dirty="0"/>
              <a:t>…</a:t>
            </a:r>
            <a:r>
              <a:rPr lang="en-CA" dirty="0"/>
              <a:t>is it real?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missionary </a:t>
            </a:r>
            <a:r>
              <a:rPr lang="en-US" dirty="0" smtClean="0">
                <a:solidFill>
                  <a:srgbClr val="000000"/>
                </a:solidFill>
              </a:rPr>
              <a:t>call?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inspires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missionary </a:t>
            </a:r>
            <a:r>
              <a:rPr lang="en-US" dirty="0" smtClean="0">
                <a:solidFill>
                  <a:srgbClr val="000000"/>
                </a:solidFill>
              </a:rPr>
              <a:t>call?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What is the focus of the missionary call?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Who </a:t>
            </a:r>
            <a:r>
              <a:rPr lang="en-US" dirty="0">
                <a:solidFill>
                  <a:srgbClr val="000000"/>
                </a:solidFill>
              </a:rPr>
              <a:t>confirms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missionary </a:t>
            </a:r>
            <a:r>
              <a:rPr lang="en-US" dirty="0" smtClean="0">
                <a:solidFill>
                  <a:srgbClr val="000000"/>
                </a:solidFill>
              </a:rPr>
              <a:t>call?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Why is it so important?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send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2" y="2751667"/>
            <a:ext cx="3523637" cy="26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Missionary Call </a:t>
            </a:r>
            <a:r>
              <a:rPr lang="mr-IN" dirty="0"/>
              <a:t>…</a:t>
            </a:r>
            <a:r>
              <a:rPr lang="en-CA" dirty="0"/>
              <a:t>is it real?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</a:t>
            </a:r>
            <a:r>
              <a:rPr lang="en-US" sz="2400" dirty="0">
                <a:solidFill>
                  <a:schemeClr val="tx1"/>
                </a:solidFill>
              </a:rPr>
              <a:t>is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missionary </a:t>
            </a:r>
            <a:r>
              <a:rPr lang="en-US" sz="2400" dirty="0" smtClean="0">
                <a:solidFill>
                  <a:schemeClr val="tx1"/>
                </a:solidFill>
              </a:rPr>
              <a:t>call?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Not a response to an emotional appeal?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he </a:t>
            </a:r>
            <a:r>
              <a:rPr lang="en-US" sz="1800" dirty="0">
                <a:solidFill>
                  <a:srgbClr val="000000"/>
                </a:solidFill>
              </a:rPr>
              <a:t>call of God is a quiet persistent burden on one’s heart that </a:t>
            </a:r>
            <a:r>
              <a:rPr lang="en-US" sz="1800" dirty="0" smtClean="0">
                <a:solidFill>
                  <a:srgbClr val="000000"/>
                </a:solidFill>
              </a:rPr>
              <a:t>grows </a:t>
            </a:r>
            <a:r>
              <a:rPr lang="en-US" sz="1800" dirty="0">
                <a:solidFill>
                  <a:srgbClr val="000000"/>
                </a:solidFill>
              </a:rPr>
              <a:t>and grows as the </a:t>
            </a:r>
            <a:r>
              <a:rPr lang="en-US" sz="1800" dirty="0" smtClean="0">
                <a:solidFill>
                  <a:srgbClr val="000000"/>
                </a:solidFill>
              </a:rPr>
              <a:t>Scriptures </a:t>
            </a:r>
            <a:r>
              <a:rPr lang="en-US" sz="1800" dirty="0">
                <a:solidFill>
                  <a:srgbClr val="000000"/>
                </a:solidFill>
              </a:rPr>
              <a:t>and missionary information is received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end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2" y="2751667"/>
            <a:ext cx="3523637" cy="26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Missionary Call </a:t>
            </a:r>
            <a:r>
              <a:rPr lang="mr-IN" dirty="0"/>
              <a:t>…</a:t>
            </a:r>
            <a:r>
              <a:rPr lang="en-CA" dirty="0"/>
              <a:t>is it real?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tx1"/>
                </a:solidFill>
              </a:rPr>
              <a:t>What </a:t>
            </a:r>
            <a:r>
              <a:rPr lang="en-US" sz="2400" dirty="0">
                <a:solidFill>
                  <a:schemeClr val="tx1"/>
                </a:solidFill>
              </a:rPr>
              <a:t>inspires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missionary </a:t>
            </a:r>
            <a:r>
              <a:rPr lang="en-US" sz="2400" dirty="0" smtClean="0">
                <a:solidFill>
                  <a:schemeClr val="tx1"/>
                </a:solidFill>
              </a:rPr>
              <a:t>call? </a:t>
            </a:r>
          </a:p>
          <a:p>
            <a:pPr marL="800100" lvl="1" indent="-342900">
              <a:buFont typeface="+mj-lt"/>
              <a:buAutoNum type="arabicPeriod" startAt="2"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plight of the lost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en-US" sz="1600" dirty="0">
                <a:solidFill>
                  <a:srgbClr val="000000"/>
                </a:solidFill>
              </a:rPr>
              <a:t>If you don’t care for the poor, you have a defective heart, but if you don’t care for the lost, you have a defective view of hell.</a:t>
            </a:r>
            <a:r>
              <a:rPr lang="en-US" sz="1600" dirty="0" smtClean="0">
                <a:solidFill>
                  <a:srgbClr val="000000"/>
                </a:solidFill>
              </a:rPr>
              <a:t>”</a:t>
            </a:r>
            <a:r>
              <a:rPr lang="en-US" sz="1600" dirty="0">
                <a:solidFill>
                  <a:srgbClr val="000000"/>
                </a:solidFill>
              </a:rPr>
              <a:t> John Piper </a:t>
            </a: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Lack of laborers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The harvest truly is plenteous, but the </a:t>
            </a:r>
            <a:r>
              <a:rPr lang="en-US" sz="1600" dirty="0" smtClean="0">
                <a:solidFill>
                  <a:srgbClr val="000000"/>
                </a:solidFill>
              </a:rPr>
              <a:t>laborers </a:t>
            </a:r>
            <a:r>
              <a:rPr lang="en-US" sz="1600" dirty="0">
                <a:solidFill>
                  <a:srgbClr val="000000"/>
                </a:solidFill>
              </a:rPr>
              <a:t>are few</a:t>
            </a:r>
            <a:r>
              <a:rPr lang="en-US" sz="1600" dirty="0" smtClean="0">
                <a:solidFill>
                  <a:srgbClr val="000000"/>
                </a:solidFill>
              </a:rPr>
              <a:t>; Mat 9:37</a:t>
            </a:r>
          </a:p>
          <a:p>
            <a:pPr marL="800100" lvl="1" indent="-342900">
              <a:buFont typeface="+mj-lt"/>
              <a:buAutoNum type="arabicPeriod" startAt="2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end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2" y="2751667"/>
            <a:ext cx="3523637" cy="26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Missionary Call </a:t>
            </a:r>
            <a:r>
              <a:rPr lang="mr-IN" dirty="0"/>
              <a:t>…</a:t>
            </a:r>
            <a:r>
              <a:rPr lang="en-CA" dirty="0"/>
              <a:t>is it real?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tx1"/>
                </a:solidFill>
              </a:rPr>
              <a:t>What is the focus of the </a:t>
            </a:r>
            <a:r>
              <a:rPr lang="en-US" sz="2400" dirty="0" smtClean="0">
                <a:solidFill>
                  <a:srgbClr val="000000"/>
                </a:solidFill>
              </a:rPr>
              <a:t>missionary call? </a:t>
            </a:r>
          </a:p>
          <a:p>
            <a:pPr marL="800100" lvl="1" indent="-342900">
              <a:buFont typeface="+mj-lt"/>
              <a:buAutoNum type="arabicPeriod" startAt="3"/>
            </a:pP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The Gospel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Missionary work is </a:t>
            </a:r>
            <a:r>
              <a:rPr lang="en-US" sz="1800" dirty="0">
                <a:solidFill>
                  <a:srgbClr val="000000"/>
                </a:solidFill>
              </a:rPr>
              <a:t>not </a:t>
            </a:r>
            <a:r>
              <a:rPr lang="en-US" sz="1800" dirty="0" smtClean="0">
                <a:solidFill>
                  <a:srgbClr val="000000"/>
                </a:solidFill>
              </a:rPr>
              <a:t>merely </a:t>
            </a:r>
            <a:r>
              <a:rPr lang="en-US" sz="1800" dirty="0">
                <a:solidFill>
                  <a:srgbClr val="000000"/>
                </a:solidFill>
              </a:rPr>
              <a:t>to attend to the sick and hungry </a:t>
            </a:r>
            <a:r>
              <a:rPr lang="en-US" sz="1800" dirty="0" smtClean="0">
                <a:solidFill>
                  <a:srgbClr val="000000"/>
                </a:solidFill>
              </a:rPr>
              <a:t>of </a:t>
            </a:r>
            <a:r>
              <a:rPr lang="en-US" sz="1800" dirty="0">
                <a:solidFill>
                  <a:srgbClr val="000000"/>
                </a:solidFill>
              </a:rPr>
              <a:t>the world. 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As </a:t>
            </a:r>
            <a:r>
              <a:rPr lang="en-US" sz="1800" dirty="0">
                <a:solidFill>
                  <a:srgbClr val="000000"/>
                </a:solidFill>
              </a:rPr>
              <a:t>noble as it is to attend to the sick and hungry </a:t>
            </a:r>
            <a:r>
              <a:rPr lang="mr-IN" sz="1800" dirty="0" smtClean="0">
                <a:solidFill>
                  <a:srgbClr val="000000"/>
                </a:solidFill>
              </a:rPr>
              <a:t>…</a:t>
            </a:r>
            <a:r>
              <a:rPr lang="en-CA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doing so without </a:t>
            </a:r>
            <a:r>
              <a:rPr lang="en-US" sz="1800" dirty="0">
                <a:solidFill>
                  <a:srgbClr val="000000"/>
                </a:solidFill>
              </a:rPr>
              <a:t>the message of the </a:t>
            </a:r>
            <a:r>
              <a:rPr lang="en-US" sz="1800" dirty="0" smtClean="0">
                <a:solidFill>
                  <a:srgbClr val="000000"/>
                </a:solidFill>
              </a:rPr>
              <a:t>gospel </a:t>
            </a:r>
            <a:r>
              <a:rPr lang="en-US" sz="1800" dirty="0">
                <a:solidFill>
                  <a:srgbClr val="000000"/>
                </a:solidFill>
              </a:rPr>
              <a:t>is not missionary work.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send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2" y="2751667"/>
            <a:ext cx="3523637" cy="26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Missionary Call </a:t>
            </a:r>
            <a:r>
              <a:rPr lang="mr-IN" dirty="0"/>
              <a:t>…</a:t>
            </a:r>
            <a:r>
              <a:rPr lang="en-CA" dirty="0"/>
              <a:t>is it real?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400" dirty="0" smtClean="0">
                <a:solidFill>
                  <a:schemeClr val="tx1"/>
                </a:solidFill>
              </a:rPr>
              <a:t>Who </a:t>
            </a:r>
            <a:r>
              <a:rPr lang="en-US" sz="2400" dirty="0">
                <a:solidFill>
                  <a:schemeClr val="tx1"/>
                </a:solidFill>
              </a:rPr>
              <a:t>confirms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missionary </a:t>
            </a:r>
            <a:r>
              <a:rPr lang="en-US" sz="2400" dirty="0" smtClean="0">
                <a:solidFill>
                  <a:schemeClr val="tx1"/>
                </a:solidFill>
              </a:rPr>
              <a:t>call?</a:t>
            </a:r>
          </a:p>
          <a:p>
            <a:pPr marL="800100" lvl="1" indent="-342900">
              <a:buFont typeface="+mj-lt"/>
              <a:buAutoNum type="arabicPeriod" startAt="4"/>
            </a:pP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local assembly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Workers on the field</a:t>
            </a:r>
          </a:p>
          <a:p>
            <a:pPr marL="800100" lvl="1" indent="-342900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 descr="send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2" y="2751667"/>
            <a:ext cx="3523637" cy="26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Missionary Call </a:t>
            </a:r>
            <a:r>
              <a:rPr lang="mr-IN" dirty="0"/>
              <a:t>…</a:t>
            </a:r>
            <a:r>
              <a:rPr lang="en-CA" dirty="0"/>
              <a:t>is it real?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 smtClean="0">
                <a:solidFill>
                  <a:schemeClr val="tx1"/>
                </a:solidFill>
              </a:rPr>
              <a:t>Why is the missionary call so important?</a:t>
            </a:r>
          </a:p>
          <a:p>
            <a:pPr marL="800100" lvl="1" indent="-342900">
              <a:buFont typeface="+mj-lt"/>
              <a:buAutoNum type="arabicPeriod" startAt="4"/>
            </a:pP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Needed to fall back on when things become difficult.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Commending assembly and family will also find comfort in your call. </a:t>
            </a:r>
          </a:p>
          <a:p>
            <a:pPr marL="800100" lvl="1" indent="-342900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 descr="send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2" y="2751667"/>
            <a:ext cx="3523637" cy="26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1847</TotalTime>
  <Words>332</Words>
  <Application>Microsoft Macintosh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Perception</vt:lpstr>
      <vt:lpstr>The Missionary Call …is it real?</vt:lpstr>
      <vt:lpstr>The Missionary Call …is it real?</vt:lpstr>
      <vt:lpstr>The Missionary Call …is it real?</vt:lpstr>
      <vt:lpstr>The Missionary Call …is it real?</vt:lpstr>
      <vt:lpstr>The Missionary Call …is it real?</vt:lpstr>
      <vt:lpstr>The Missionary Call …is it real?</vt:lpstr>
      <vt:lpstr>The Missionary Call …is it real?</vt:lpstr>
      <vt:lpstr>The Missionary Call …is it real?</vt:lpstr>
      <vt:lpstr>The Missionary Call …is it real?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Missionary Call …is it real?</dc:title>
  <dc:creator>Karen Halsband</dc:creator>
  <cp:lastModifiedBy>Karen Halsband</cp:lastModifiedBy>
  <cp:revision>22</cp:revision>
  <dcterms:created xsi:type="dcterms:W3CDTF">2017-01-27T16:58:48Z</dcterms:created>
  <dcterms:modified xsi:type="dcterms:W3CDTF">2017-02-07T19:17:00Z</dcterms:modified>
</cp:coreProperties>
</file>