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82" r:id="rId2"/>
    <p:sldId id="269" r:id="rId3"/>
    <p:sldId id="270" r:id="rId4"/>
    <p:sldId id="271" r:id="rId5"/>
    <p:sldId id="272" r:id="rId6"/>
    <p:sldId id="273" r:id="rId7"/>
    <p:sldId id="274" r:id="rId8"/>
    <p:sldId id="278" r:id="rId9"/>
    <p:sldId id="279" r:id="rId10"/>
    <p:sldId id="280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9" autoAdjust="0"/>
  </p:normalViewPr>
  <p:slideViewPr>
    <p:cSldViewPr>
      <p:cViewPr>
        <p:scale>
          <a:sx n="68" d="100"/>
          <a:sy n="68" d="100"/>
        </p:scale>
        <p:origin x="-86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22DF1-E650-4D36-8082-F6341DA7649A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1C089-A5EA-40CD-B4AA-FF95EFBA6A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8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3B3-9921-4DCF-A056-5EA9A70838EA}" type="datetimeFigureOut">
              <a:rPr lang="en-US" smtClean="0"/>
              <a:t>17-02-07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3D8A6B-485A-45A7-A9BF-255E7407C38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279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5BF5-04DE-4FD7-83D6-8A212F9BB623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8150960-C602-4EB8-9489-8D209636B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96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5BF5-04DE-4FD7-83D6-8A212F9BB623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8150960-C602-4EB8-9489-8D209636B2F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40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5BF5-04DE-4FD7-83D6-8A212F9BB623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150960-C602-4EB8-9489-8D209636B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74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5BF5-04DE-4FD7-83D6-8A212F9BB623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150960-C602-4EB8-9489-8D209636B2F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107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5BF5-04DE-4FD7-83D6-8A212F9BB623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150960-C602-4EB8-9489-8D209636B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42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4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6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2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en-US" smtClean="0">
                <a:solidFill>
                  <a:prstClr val="black"/>
                </a:solidFill>
              </a:rPr>
              <a:pPr/>
              <a:t>17-02-07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59C21E-1789-4DE4-A292-CBB5A0C2C9F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1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5BF5-04DE-4FD7-83D6-8A212F9BB623}" type="datetimeFigureOut">
              <a:rPr lang="en-CA" smtClean="0"/>
              <a:t>17-02-07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150960-C602-4EB8-9489-8D209636B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91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Are The Heathen Really Lost?</a:t>
            </a:r>
            <a:endParaRPr lang="en-US" sz="4000" dirty="0"/>
          </a:p>
        </p:txBody>
      </p:sp>
      <p:pic>
        <p:nvPicPr>
          <p:cNvPr id="4" name="Content Placeholder 3" descr="Heathen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8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0066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4571" y="2010151"/>
            <a:ext cx="1838340" cy="183834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>
            <a:softEdge rad="685800"/>
          </a:effectLst>
          <a:scene3d>
            <a:camera prst="orthographicFront"/>
            <a:lightRig rig="threePt" dir="t"/>
          </a:scene3d>
          <a:sp3d extrusionH="19050" prstMaterial="plastic">
            <a:bevelT w="95250" h="95250"/>
            <a:extrusionClr>
              <a:sysClr val="window" lastClr="FFFFFF"/>
            </a:extrusion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971227" y="2213741"/>
            <a:ext cx="805029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7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404664"/>
            <a:ext cx="5657318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9600" b="1" kern="600" dirty="0" smtClean="0"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4 Factors</a:t>
            </a:r>
            <a:endParaRPr lang="en-US" sz="9600" b="1" kern="600" dirty="0">
              <a:effectLst>
                <a:outerShdw blurRad="101600" dist="508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6372" y="2420888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800" b="1" dirty="0" smtClean="0">
                <a:solidFill>
                  <a:schemeClr val="accent3">
                    <a:lumMod val="75000"/>
                  </a:schemeClr>
                </a:solidFill>
              </a:rPr>
              <a:t>The Reckoning Factor</a:t>
            </a:r>
            <a:endParaRPr lang="en-CA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1814" y="4295055"/>
            <a:ext cx="705994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400" dirty="0" smtClean="0"/>
              <a:t>God will </a:t>
            </a:r>
            <a:r>
              <a:rPr lang="af-ZA" sz="4400" dirty="0"/>
              <a:t>j</a:t>
            </a:r>
            <a:r>
              <a:rPr lang="af-ZA" sz="4400" dirty="0" smtClean="0"/>
              <a:t>udge </a:t>
            </a:r>
            <a:r>
              <a:rPr lang="af-ZA" sz="4400" dirty="0"/>
              <a:t>u</a:t>
            </a:r>
            <a:r>
              <a:rPr lang="af-ZA" sz="4400" dirty="0" smtClean="0"/>
              <a:t>s </a:t>
            </a:r>
            <a:r>
              <a:rPr lang="af-ZA" sz="4400" dirty="0"/>
              <a:t>b</a:t>
            </a:r>
            <a:r>
              <a:rPr lang="af-ZA" sz="4400" dirty="0" smtClean="0"/>
              <a:t>y </a:t>
            </a:r>
          </a:p>
          <a:p>
            <a:r>
              <a:rPr lang="af-ZA" sz="4400" dirty="0"/>
              <a:t>t</a:t>
            </a:r>
            <a:r>
              <a:rPr lang="af-ZA" sz="4400" dirty="0" smtClean="0"/>
              <a:t>he </a:t>
            </a:r>
            <a:r>
              <a:rPr lang="af-ZA" sz="4400" dirty="0"/>
              <a:t>l</a:t>
            </a:r>
            <a:r>
              <a:rPr lang="af-ZA" sz="4400" dirty="0" smtClean="0"/>
              <a:t>ight </a:t>
            </a:r>
            <a:r>
              <a:rPr lang="af-ZA" sz="4400" dirty="0"/>
              <a:t>w</a:t>
            </a:r>
            <a:r>
              <a:rPr lang="af-ZA" sz="4400" dirty="0" smtClean="0"/>
              <a:t>e’ve </a:t>
            </a:r>
            <a:r>
              <a:rPr lang="af-ZA" sz="4400" dirty="0"/>
              <a:t>r</a:t>
            </a:r>
            <a:r>
              <a:rPr lang="af-ZA" sz="4400" dirty="0" smtClean="0"/>
              <a:t>ejected! </a:t>
            </a:r>
          </a:p>
          <a:p>
            <a:r>
              <a:rPr lang="af-ZA" sz="4400" dirty="0" smtClean="0"/>
              <a:t>				</a:t>
            </a:r>
            <a:r>
              <a:rPr lang="af-ZA" sz="2400" dirty="0"/>
              <a:t>Romans 2:5, 11-12</a:t>
            </a:r>
          </a:p>
        </p:txBody>
      </p:sp>
    </p:spTree>
    <p:extLst>
      <p:ext uri="{BB962C8B-B14F-4D97-AF65-F5344CB8AC3E}">
        <p14:creationId xmlns:p14="http://schemas.microsoft.com/office/powerpoint/2010/main" val="230204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427984" y="897683"/>
            <a:ext cx="3886200" cy="147002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f-ZA" sz="4800" dirty="0" smtClean="0">
                <a:solidFill>
                  <a:schemeClr val="tx1"/>
                </a:solidFill>
              </a:rPr>
              <a:t>Conclusion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913384" y="2492896"/>
            <a:ext cx="6400800" cy="31927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f-ZA" sz="3600" dirty="0" smtClean="0">
                <a:solidFill>
                  <a:schemeClr val="tx1"/>
                </a:solidFill>
              </a:rPr>
              <a:t>The heathen are lost</a:t>
            </a:r>
          </a:p>
          <a:p>
            <a:r>
              <a:rPr lang="af-ZA" sz="3600" dirty="0" smtClean="0">
                <a:solidFill>
                  <a:schemeClr val="tx1"/>
                </a:solidFill>
              </a:rPr>
              <a:t>There is no salvation outside of Christ</a:t>
            </a:r>
          </a:p>
          <a:p>
            <a:r>
              <a:rPr lang="af-ZA" sz="3600" dirty="0" smtClean="0">
                <a:solidFill>
                  <a:schemeClr val="tx1"/>
                </a:solidFill>
              </a:rPr>
              <a:t>We are commanded to take the gospel to the lost</a:t>
            </a:r>
            <a:endParaRPr lang="en-C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9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f-ZA" sz="4000" dirty="0"/>
              <a:t>The Objection!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sz="3200" dirty="0"/>
              <a:t>How can a God of love send somebody who has never heard about Jesus to hell ?</a:t>
            </a:r>
            <a:endParaRPr lang="en-CA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0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620688"/>
            <a:ext cx="6338665" cy="529053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Rom 1:16  For I am not ashamed of the gospel of Christ: for it is the power of God unto salvation to every one that believeth; to the Jew first, and also to the Greek.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620688"/>
            <a:ext cx="6410673" cy="5218526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Rom 1:17  For therein is the righteousness of God revealed from faith to faith: as it is written, The just shall live by faith.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Rom 1:18  For the wrath of God is revealed from heaven against all ungodliness and unrighteousness of men, who hold the truth in unrighteousness; </a:t>
            </a:r>
          </a:p>
          <a:p>
            <a:endParaRPr lang="en-CA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738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7" y="764704"/>
            <a:ext cx="6698704" cy="554461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Rom 1:19  Because that which may be known of God is manifest in them; for God hath shewed </a:t>
            </a:r>
            <a:r>
              <a:rPr lang="en-US" sz="3200" i="1" dirty="0">
                <a:solidFill>
                  <a:schemeClr val="tx1"/>
                </a:solidFill>
              </a:rPr>
              <a:t>it</a:t>
            </a:r>
            <a:r>
              <a:rPr lang="en-US" sz="3200" dirty="0">
                <a:solidFill>
                  <a:schemeClr val="tx1"/>
                </a:solidFill>
              </a:rPr>
              <a:t> unto them.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Rom 1:20  For the invisible things of him from the creation of the world are clearly seen, being understood by the things that are made, </a:t>
            </a:r>
            <a:r>
              <a:rPr lang="en-US" sz="3200" i="1" dirty="0">
                <a:solidFill>
                  <a:schemeClr val="tx1"/>
                </a:solidFill>
              </a:rPr>
              <a:t>even</a:t>
            </a:r>
            <a:r>
              <a:rPr lang="en-US" sz="3200" dirty="0">
                <a:solidFill>
                  <a:schemeClr val="tx1"/>
                </a:solidFill>
              </a:rPr>
              <a:t> his eternal power and Godhead; so that they are without excuse: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908720"/>
            <a:ext cx="6591985" cy="525658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Rom 1:21  Because that, when they knew God, they glorified </a:t>
            </a:r>
            <a:r>
              <a:rPr lang="en-US" sz="3200" i="1" dirty="0">
                <a:solidFill>
                  <a:schemeClr val="tx1"/>
                </a:solidFill>
              </a:rPr>
              <a:t>him</a:t>
            </a:r>
            <a:r>
              <a:rPr lang="en-US" sz="3200" dirty="0">
                <a:solidFill>
                  <a:schemeClr val="tx1"/>
                </a:solidFill>
              </a:rPr>
              <a:t> not as God, neither were thankful; but became vain in their imaginations, and their foolish heart was darkened.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Rom 1:22  Professing themselves to be wise, they became fools,</a:t>
            </a:r>
            <a:endParaRPr lang="en-CA" sz="32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0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4571" y="2010151"/>
            <a:ext cx="1838340" cy="183834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>
            <a:softEdge rad="685800"/>
          </a:effectLst>
          <a:scene3d>
            <a:camera prst="orthographicFront"/>
            <a:lightRig rig="threePt" dir="t"/>
          </a:scene3d>
          <a:sp3d extrusionH="19050" prstMaterial="plastic">
            <a:bevelT w="95250" h="95250"/>
            <a:extrusionClr>
              <a:sysClr val="window" lastClr="FFFFFF"/>
            </a:extrusion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971227" y="2213741"/>
            <a:ext cx="805029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7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404664"/>
            <a:ext cx="5657318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9600" b="1" kern="600" dirty="0" smtClean="0"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4 Factors</a:t>
            </a:r>
            <a:endParaRPr lang="en-US" sz="9600" b="1" kern="600" dirty="0">
              <a:effectLst>
                <a:outerShdw blurRad="101600" dist="508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6372" y="2420888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800" b="1" dirty="0" smtClean="0">
                <a:solidFill>
                  <a:schemeClr val="accent3">
                    <a:lumMod val="75000"/>
                  </a:schemeClr>
                </a:solidFill>
              </a:rPr>
              <a:t>The Revelation Factor</a:t>
            </a:r>
            <a:endParaRPr lang="en-CA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4293096"/>
            <a:ext cx="70439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400" dirty="0" smtClean="0"/>
              <a:t>All men have some light! </a:t>
            </a:r>
          </a:p>
          <a:p>
            <a:r>
              <a:rPr lang="af-ZA" sz="4400" dirty="0"/>
              <a:t>	</a:t>
            </a:r>
            <a:r>
              <a:rPr lang="af-ZA" sz="4400" dirty="0" smtClean="0"/>
              <a:t>			</a:t>
            </a:r>
            <a:r>
              <a:rPr lang="af-ZA" sz="2400" dirty="0" smtClean="0"/>
              <a:t>Romans 1:19-20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35484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4571" y="2010151"/>
            <a:ext cx="1838340" cy="183834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>
            <a:softEdge rad="685800"/>
          </a:effectLst>
          <a:scene3d>
            <a:camera prst="orthographicFront"/>
            <a:lightRig rig="threePt" dir="t"/>
          </a:scene3d>
          <a:sp3d extrusionH="19050" prstMaterial="plastic">
            <a:bevelT w="95250" h="95250"/>
            <a:extrusionClr>
              <a:sysClr val="window" lastClr="FFFFFF"/>
            </a:extrusion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971227" y="2213741"/>
            <a:ext cx="805029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7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404664"/>
            <a:ext cx="5657318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9600" b="1" kern="600" dirty="0" smtClean="0"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4 Factors</a:t>
            </a:r>
            <a:endParaRPr lang="en-US" sz="9600" b="1" kern="600" dirty="0">
              <a:effectLst>
                <a:outerShdw blurRad="101600" dist="508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6372" y="2420888"/>
            <a:ext cx="5538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800" b="1" dirty="0" smtClean="0">
                <a:solidFill>
                  <a:schemeClr val="accent3">
                    <a:lumMod val="75000"/>
                  </a:schemeClr>
                </a:solidFill>
              </a:rPr>
              <a:t>The Refusal Factor</a:t>
            </a:r>
            <a:endParaRPr lang="en-CA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7311" y="4295055"/>
            <a:ext cx="653736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400" dirty="0" smtClean="0"/>
              <a:t>Light refused </a:t>
            </a:r>
            <a:r>
              <a:rPr lang="af-ZA" sz="4400" dirty="0"/>
              <a:t>i</a:t>
            </a:r>
            <a:r>
              <a:rPr lang="af-ZA" sz="4400" dirty="0" smtClean="0"/>
              <a:t>ncreases </a:t>
            </a:r>
          </a:p>
          <a:p>
            <a:r>
              <a:rPr lang="af-ZA" sz="4400" dirty="0"/>
              <a:t>d</a:t>
            </a:r>
            <a:r>
              <a:rPr lang="af-ZA" sz="4400" dirty="0" smtClean="0"/>
              <a:t>arkness! </a:t>
            </a:r>
          </a:p>
          <a:p>
            <a:r>
              <a:rPr lang="af-ZA" sz="4400" dirty="0"/>
              <a:t>	</a:t>
            </a:r>
            <a:r>
              <a:rPr lang="af-ZA" sz="4400" dirty="0" smtClean="0"/>
              <a:t>			</a:t>
            </a:r>
            <a:r>
              <a:rPr lang="af-ZA" sz="2400" dirty="0" smtClean="0"/>
              <a:t>Romans 1:21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13551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4571" y="2010151"/>
            <a:ext cx="1838340" cy="183834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>
            <a:softEdge rad="685800"/>
          </a:effectLst>
          <a:scene3d>
            <a:camera prst="orthographicFront"/>
            <a:lightRig rig="threePt" dir="t"/>
          </a:scene3d>
          <a:sp3d extrusionH="19050" prstMaterial="plastic">
            <a:bevelT w="95250" h="95250"/>
            <a:extrusionClr>
              <a:sysClr val="window" lastClr="FFFFFF"/>
            </a:extrusion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971227" y="2213741"/>
            <a:ext cx="805029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7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404664"/>
            <a:ext cx="5657318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9600" b="1" kern="600" dirty="0" smtClean="0"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4 Factors</a:t>
            </a:r>
            <a:endParaRPr lang="en-US" sz="9600" b="1" kern="600" dirty="0">
              <a:effectLst>
                <a:outerShdw blurRad="101600" dist="508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6372" y="2420888"/>
            <a:ext cx="6463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800" b="1" dirty="0" smtClean="0">
                <a:solidFill>
                  <a:schemeClr val="accent3">
                    <a:lumMod val="75000"/>
                  </a:schemeClr>
                </a:solidFill>
              </a:rPr>
              <a:t>The Reception Factor</a:t>
            </a:r>
            <a:endParaRPr lang="en-CA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365104"/>
            <a:ext cx="81451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sz="4400" dirty="0" smtClean="0"/>
              <a:t>Light obeyed </a:t>
            </a:r>
            <a:r>
              <a:rPr lang="af-ZA" sz="4400" dirty="0"/>
              <a:t>i</a:t>
            </a:r>
            <a:r>
              <a:rPr lang="af-ZA" sz="4400" dirty="0" smtClean="0"/>
              <a:t>ncreases light! </a:t>
            </a:r>
          </a:p>
          <a:p>
            <a:r>
              <a:rPr lang="af-ZA" sz="4400" dirty="0"/>
              <a:t>	</a:t>
            </a:r>
            <a:r>
              <a:rPr lang="af-ZA" sz="4400" dirty="0" smtClean="0"/>
              <a:t>			</a:t>
            </a:r>
            <a:r>
              <a:rPr lang="af-ZA" sz="2400" dirty="0" smtClean="0"/>
              <a:t>Romans 1:16-17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8485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19966</TotalTime>
  <Words>315</Words>
  <Application>Microsoft Macintosh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Are The Heathen Really Lost?</vt:lpstr>
      <vt:lpstr>The Objection!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Karen Halsband</cp:lastModifiedBy>
  <cp:revision>27</cp:revision>
  <dcterms:created xsi:type="dcterms:W3CDTF">2013-07-15T08:42:09Z</dcterms:created>
  <dcterms:modified xsi:type="dcterms:W3CDTF">2017-02-07T19:16:35Z</dcterms:modified>
</cp:coreProperties>
</file>